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80"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8965"/>
    <p:restoredTop sz="94615"/>
  </p:normalViewPr>
  <p:slideViewPr>
    <p:cSldViewPr snapToGrid="0" snapToObjects="1">
      <p:cViewPr varScale="1">
        <p:scale>
          <a:sx n="73" d="100"/>
          <a:sy n="73" d="100"/>
        </p:scale>
        <p:origin x="1560" y="92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527524" y="3226831"/>
            <a:ext cx="6333465"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24th Feb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76591" y="1304757"/>
            <a:ext cx="192681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cruel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9282" y="4477445"/>
            <a:ext cx="7332625"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cruel deliberately causes pain or distress to people or animals.</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Hobbs told the class it was unacceptable to be </a:t>
            </a:r>
            <a:r>
              <a:rPr lang="en-GB" b="1" dirty="0"/>
              <a:t>cruel</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cru-</a:t>
            </a:r>
            <a:r>
              <a:rPr lang="en-GB" dirty="0" err="1">
                <a:latin typeface="Gill Sans MT" panose="020B0502020104020203" pitchFamily="34" charset="77"/>
              </a:rPr>
              <a:t>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36308398"/>
              </p:ext>
            </p:extLst>
          </p:nvPr>
        </p:nvGraphicFramePr>
        <p:xfrm>
          <a:off x="5110" y="764516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callus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shockingly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harsh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83459ED-9CAE-D145-8828-4CF2F1AB6312}"/>
              </a:ext>
            </a:extLst>
          </p:cNvPr>
          <p:cNvPicPr>
            <a:picLocks noChangeAspect="1"/>
          </p:cNvPicPr>
          <p:nvPr/>
        </p:nvPicPr>
        <p:blipFill>
          <a:blip r:embed="rId4"/>
          <a:stretch>
            <a:fillRect/>
          </a:stretch>
        </p:blipFill>
        <p:spPr>
          <a:xfrm>
            <a:off x="8585837" y="289428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59695" y="1309202"/>
            <a:ext cx="329898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meander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His attention began to </a:t>
            </a:r>
            <a:r>
              <a:rPr lang="en-GB" b="1" dirty="0"/>
              <a:t>meander</a:t>
            </a:r>
            <a:r>
              <a:rPr lang="en-GB" dirty="0"/>
              <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me-an-der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74461715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roam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lazily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ramble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632635"/>
            <a:ext cx="7799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meander somewhere, you move slowly and not in a straight line.</a:t>
            </a:r>
          </a:p>
        </p:txBody>
      </p:sp>
      <p:pic>
        <p:nvPicPr>
          <p:cNvPr id="6" name="Picture 5">
            <a:extLst>
              <a:ext uri="{FF2B5EF4-FFF2-40B4-BE49-F238E27FC236}">
                <a16:creationId xmlns:a16="http://schemas.microsoft.com/office/drawing/2014/main" id="{2657F3B0-1676-AFEA-1B21-875D2CA96DCD}"/>
              </a:ext>
            </a:extLst>
          </p:cNvPr>
          <p:cNvPicPr>
            <a:picLocks noChangeAspect="1"/>
          </p:cNvPicPr>
          <p:nvPr/>
        </p:nvPicPr>
        <p:blipFill>
          <a:blip r:embed="rId4"/>
          <a:stretch>
            <a:fillRect/>
          </a:stretch>
        </p:blipFill>
        <p:spPr>
          <a:xfrm>
            <a:off x="8711712" y="302276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9483" y="1339979"/>
            <a:ext cx="209352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dense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dense contains a lot of things or people in a small area.</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Farhan thought the </a:t>
            </a:r>
            <a:r>
              <a:rPr lang="en-GB" b="1" dirty="0"/>
              <a:t>dense</a:t>
            </a:r>
            <a:r>
              <a:rPr lang="en-GB" dirty="0"/>
              <a:t> textbook was hard to understand.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dense)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203681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compressed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jammed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scattered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134A3943-C398-407B-EBCF-751BF1BBEE29}"/>
              </a:ext>
            </a:extLst>
          </p:cNvPr>
          <p:cNvPicPr>
            <a:picLocks noChangeAspect="1"/>
          </p:cNvPicPr>
          <p:nvPr/>
        </p:nvPicPr>
        <p:blipFill>
          <a:blip r:embed="rId4"/>
          <a:stretch>
            <a:fillRect/>
          </a:stretch>
        </p:blipFill>
        <p:spPr>
          <a:xfrm>
            <a:off x="8569627" y="2845797"/>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8180" y="1304757"/>
            <a:ext cx="275716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gnarled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Gent pointed to the </a:t>
            </a:r>
            <a:r>
              <a:rPr lang="en-GB" b="1" dirty="0"/>
              <a:t>gnarled</a:t>
            </a:r>
            <a:r>
              <a:rPr lang="en-GB" dirty="0"/>
              <a:t> roots in the plant pot.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gnarled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36289096"/>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wrinkled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contorted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unbent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severely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4411804"/>
            <a:ext cx="775952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gnarled tree is twisted and strangely shaped because it is old.</a:t>
            </a:r>
          </a:p>
        </p:txBody>
      </p:sp>
      <p:pic>
        <p:nvPicPr>
          <p:cNvPr id="5" name="Picture 4">
            <a:extLst>
              <a:ext uri="{FF2B5EF4-FFF2-40B4-BE49-F238E27FC236}">
                <a16:creationId xmlns:a16="http://schemas.microsoft.com/office/drawing/2014/main" id="{50223FE7-7D6A-D2D3-E515-6C886B040358}"/>
              </a:ext>
            </a:extLst>
          </p:cNvPr>
          <p:cNvPicPr>
            <a:picLocks noChangeAspect="1"/>
          </p:cNvPicPr>
          <p:nvPr/>
        </p:nvPicPr>
        <p:blipFill>
          <a:blip r:embed="rId4"/>
          <a:stretch>
            <a:fillRect/>
          </a:stretch>
        </p:blipFill>
        <p:spPr>
          <a:xfrm>
            <a:off x="8711712" y="278489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6651" y="1339979"/>
            <a:ext cx="268503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embark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embark on something new, difficult, or exciting, you start doing it.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excited to </a:t>
            </a:r>
            <a:r>
              <a:rPr lang="en-GB" b="1" dirty="0"/>
              <a:t>embark</a:t>
            </a:r>
            <a:r>
              <a:rPr lang="en-GB" dirty="0"/>
              <a:t> on a new project.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em</a:t>
            </a:r>
            <a:r>
              <a:rPr lang="en-GB" dirty="0">
                <a:latin typeface="Gill Sans MT" panose="020B0502020104020203" pitchFamily="34" charset="77"/>
              </a:rPr>
              <a:t>-bark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97864976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commence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launch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eagerly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F146483-2B07-FE54-8044-61CF66A28D29}"/>
              </a:ext>
            </a:extLst>
          </p:cNvPr>
          <p:cNvPicPr>
            <a:picLocks noChangeAspect="1"/>
          </p:cNvPicPr>
          <p:nvPr/>
        </p:nvPicPr>
        <p:blipFill>
          <a:blip r:embed="rId4"/>
          <a:stretch>
            <a:fillRect/>
          </a:stretch>
        </p:blipFill>
        <p:spPr>
          <a:xfrm>
            <a:off x="8585837" y="274674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4572655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block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quiet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early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scribble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5740177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meander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gnarled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dense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embark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84536697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block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scribble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417670357"/>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of something is one of the pieces, sections, or elements that it consists 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or something that is *** makes only a small amount of 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write it quickly and roughly.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someone's way, you prevent them from going somewhere or entering a place by standing in front of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means before the usual time that a particular event or activity happens.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CDE28CA-DCCF-5D51-8EA6-15EC9CAEC47E}"/>
              </a:ext>
            </a:extLst>
          </p:cNvPr>
          <p:cNvPicPr>
            <a:picLocks noChangeAspect="1"/>
          </p:cNvPicPr>
          <p:nvPr/>
        </p:nvPicPr>
        <p:blipFill>
          <a:blip r:embed="rId5"/>
          <a:stretch>
            <a:fillRect/>
          </a:stretch>
        </p:blipFill>
        <p:spPr>
          <a:xfrm>
            <a:off x="11262374" y="6797367"/>
            <a:ext cx="689852" cy="689852"/>
          </a:xfrm>
          <a:prstGeom prst="rect">
            <a:avLst/>
          </a:prstGeom>
        </p:spPr>
      </p:pic>
      <p:pic>
        <p:nvPicPr>
          <p:cNvPr id="3" name="Picture 2">
            <a:extLst>
              <a:ext uri="{FF2B5EF4-FFF2-40B4-BE49-F238E27FC236}">
                <a16:creationId xmlns:a16="http://schemas.microsoft.com/office/drawing/2014/main" id="{A841CD4F-6C7F-7D3D-7DBD-FF90450F9498}"/>
              </a:ext>
            </a:extLst>
          </p:cNvPr>
          <p:cNvPicPr>
            <a:picLocks noChangeAspect="1"/>
          </p:cNvPicPr>
          <p:nvPr/>
        </p:nvPicPr>
        <p:blipFill>
          <a:blip r:embed="rId6"/>
          <a:stretch>
            <a:fillRect/>
          </a:stretch>
        </p:blipFill>
        <p:spPr>
          <a:xfrm>
            <a:off x="11135451" y="2752394"/>
            <a:ext cx="759012" cy="759012"/>
          </a:xfrm>
          <a:prstGeom prst="rect">
            <a:avLst/>
          </a:prstGeom>
        </p:spPr>
      </p:pic>
      <p:pic>
        <p:nvPicPr>
          <p:cNvPr id="5" name="Picture 4">
            <a:extLst>
              <a:ext uri="{FF2B5EF4-FFF2-40B4-BE49-F238E27FC236}">
                <a16:creationId xmlns:a16="http://schemas.microsoft.com/office/drawing/2014/main" id="{A30C1F83-9170-A4DF-EC7C-ABC831E150BB}"/>
              </a:ext>
            </a:extLst>
          </p:cNvPr>
          <p:cNvPicPr>
            <a:picLocks noChangeAspect="1"/>
          </p:cNvPicPr>
          <p:nvPr/>
        </p:nvPicPr>
        <p:blipFill>
          <a:blip r:embed="rId7"/>
          <a:stretch>
            <a:fillRect/>
          </a:stretch>
        </p:blipFill>
        <p:spPr>
          <a:xfrm>
            <a:off x="11066888" y="7808824"/>
            <a:ext cx="852767" cy="852767"/>
          </a:xfrm>
          <a:prstGeom prst="rect">
            <a:avLst/>
          </a:prstGeom>
        </p:spPr>
      </p:pic>
      <p:pic>
        <p:nvPicPr>
          <p:cNvPr id="6" name="Picture 5">
            <a:extLst>
              <a:ext uri="{FF2B5EF4-FFF2-40B4-BE49-F238E27FC236}">
                <a16:creationId xmlns:a16="http://schemas.microsoft.com/office/drawing/2014/main" id="{78F6A80A-8659-568C-8E92-2633CA8711E9}"/>
              </a:ext>
            </a:extLst>
          </p:cNvPr>
          <p:cNvPicPr>
            <a:picLocks noChangeAspect="1"/>
          </p:cNvPicPr>
          <p:nvPr/>
        </p:nvPicPr>
        <p:blipFill>
          <a:blip r:embed="rId8"/>
          <a:stretch>
            <a:fillRect/>
          </a:stretch>
        </p:blipFill>
        <p:spPr>
          <a:xfrm>
            <a:off x="11066888" y="4056678"/>
            <a:ext cx="974165" cy="974165"/>
          </a:xfrm>
          <a:prstGeom prst="rect">
            <a:avLst/>
          </a:prstGeom>
        </p:spPr>
      </p:pic>
      <p:pic>
        <p:nvPicPr>
          <p:cNvPr id="7" name="Picture 6">
            <a:extLst>
              <a:ext uri="{FF2B5EF4-FFF2-40B4-BE49-F238E27FC236}">
                <a16:creationId xmlns:a16="http://schemas.microsoft.com/office/drawing/2014/main" id="{235BEAFF-FD3C-C3B8-5EA3-D1CA0723CF30}"/>
              </a:ext>
            </a:extLst>
          </p:cNvPr>
          <p:cNvPicPr>
            <a:picLocks noChangeAspect="1"/>
          </p:cNvPicPr>
          <p:nvPr/>
        </p:nvPicPr>
        <p:blipFill>
          <a:blip r:embed="rId9"/>
          <a:stretch>
            <a:fillRect/>
          </a:stretch>
        </p:blipFill>
        <p:spPr>
          <a:xfrm>
            <a:off x="11244086" y="5458551"/>
            <a:ext cx="791897" cy="79189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0680024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cruel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meander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gnarled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embark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50368302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contains a lot of things or people in a small area.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somewhere, you move slowly and not in a straight line.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tree is twisted and strangely shaped because it is 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on something new, difficult, or exciting, you start doing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Someone who </a:t>
                      </a:r>
                      <a:r>
                        <a:rPr lang="en-GB" sz="2000">
                          <a:latin typeface="Gill Sans MT" panose="020B0502020104020203" pitchFamily="34" charset="77"/>
                        </a:rPr>
                        <a:t>is *** </a:t>
                      </a:r>
                      <a:r>
                        <a:rPr lang="en-GB" sz="2000" dirty="0">
                          <a:latin typeface="Gill Sans MT" panose="020B0502020104020203" pitchFamily="34" charset="77"/>
                        </a:rPr>
                        <a:t>deliberately causes pain or distress to people or animals.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398926B1-20CF-EF69-A252-22F52E900282}"/>
              </a:ext>
            </a:extLst>
          </p:cNvPr>
          <p:cNvPicPr>
            <a:picLocks noChangeAspect="1"/>
          </p:cNvPicPr>
          <p:nvPr/>
        </p:nvPicPr>
        <p:blipFill>
          <a:blip r:embed="rId5"/>
          <a:stretch>
            <a:fillRect/>
          </a:stretch>
        </p:blipFill>
        <p:spPr>
          <a:xfrm>
            <a:off x="11054770" y="8042213"/>
            <a:ext cx="776941" cy="776941"/>
          </a:xfrm>
          <a:prstGeom prst="rect">
            <a:avLst/>
          </a:prstGeom>
        </p:spPr>
      </p:pic>
      <p:pic>
        <p:nvPicPr>
          <p:cNvPr id="3" name="Picture 2">
            <a:extLst>
              <a:ext uri="{FF2B5EF4-FFF2-40B4-BE49-F238E27FC236}">
                <a16:creationId xmlns:a16="http://schemas.microsoft.com/office/drawing/2014/main" id="{DFE901E7-9055-1AB7-9CCC-A2E62C9E5717}"/>
              </a:ext>
            </a:extLst>
          </p:cNvPr>
          <p:cNvPicPr>
            <a:picLocks noChangeAspect="1"/>
          </p:cNvPicPr>
          <p:nvPr/>
        </p:nvPicPr>
        <p:blipFill>
          <a:blip r:embed="rId6"/>
          <a:stretch>
            <a:fillRect/>
          </a:stretch>
        </p:blipFill>
        <p:spPr>
          <a:xfrm>
            <a:off x="11054770" y="4099859"/>
            <a:ext cx="776941" cy="776941"/>
          </a:xfrm>
          <a:prstGeom prst="rect">
            <a:avLst/>
          </a:prstGeom>
        </p:spPr>
      </p:pic>
      <p:pic>
        <p:nvPicPr>
          <p:cNvPr id="5" name="Picture 4">
            <a:extLst>
              <a:ext uri="{FF2B5EF4-FFF2-40B4-BE49-F238E27FC236}">
                <a16:creationId xmlns:a16="http://schemas.microsoft.com/office/drawing/2014/main" id="{6DEE7CDD-128D-ABDC-3C6F-7374776F221A}"/>
              </a:ext>
            </a:extLst>
          </p:cNvPr>
          <p:cNvPicPr>
            <a:picLocks noChangeAspect="1"/>
          </p:cNvPicPr>
          <p:nvPr/>
        </p:nvPicPr>
        <p:blipFill>
          <a:blip r:embed="rId7"/>
          <a:stretch>
            <a:fillRect/>
          </a:stretch>
        </p:blipFill>
        <p:spPr>
          <a:xfrm>
            <a:off x="11007173" y="2885831"/>
            <a:ext cx="789323" cy="789323"/>
          </a:xfrm>
          <a:prstGeom prst="rect">
            <a:avLst/>
          </a:prstGeom>
        </p:spPr>
      </p:pic>
      <p:pic>
        <p:nvPicPr>
          <p:cNvPr id="6" name="Picture 5">
            <a:extLst>
              <a:ext uri="{FF2B5EF4-FFF2-40B4-BE49-F238E27FC236}">
                <a16:creationId xmlns:a16="http://schemas.microsoft.com/office/drawing/2014/main" id="{EA975E4C-D9C8-C106-B1B5-6697A3A203C4}"/>
              </a:ext>
            </a:extLst>
          </p:cNvPr>
          <p:cNvPicPr>
            <a:picLocks noChangeAspect="1"/>
          </p:cNvPicPr>
          <p:nvPr/>
        </p:nvPicPr>
        <p:blipFill>
          <a:blip r:embed="rId8"/>
          <a:stretch>
            <a:fillRect/>
          </a:stretch>
        </p:blipFill>
        <p:spPr>
          <a:xfrm>
            <a:off x="11019554" y="5301505"/>
            <a:ext cx="776942" cy="776942"/>
          </a:xfrm>
          <a:prstGeom prst="rect">
            <a:avLst/>
          </a:prstGeom>
        </p:spPr>
      </p:pic>
      <p:pic>
        <p:nvPicPr>
          <p:cNvPr id="7" name="Picture 6">
            <a:extLst>
              <a:ext uri="{FF2B5EF4-FFF2-40B4-BE49-F238E27FC236}">
                <a16:creationId xmlns:a16="http://schemas.microsoft.com/office/drawing/2014/main" id="{B7C451A3-5B47-C2E4-D119-6CF7E9195F9D}"/>
              </a:ext>
            </a:extLst>
          </p:cNvPr>
          <p:cNvPicPr>
            <a:picLocks noChangeAspect="1"/>
          </p:cNvPicPr>
          <p:nvPr/>
        </p:nvPicPr>
        <p:blipFill>
          <a:blip r:embed="rId9"/>
          <a:stretch>
            <a:fillRect/>
          </a:stretch>
        </p:blipFill>
        <p:spPr>
          <a:xfrm>
            <a:off x="10959575" y="6548961"/>
            <a:ext cx="884518" cy="88451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44441" y="4021403"/>
            <a:ext cx="131446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part</a:t>
            </a:r>
            <a:endParaRPr sz="4800" dirty="0">
              <a:latin typeface="Gill Sans MT" panose="020B0502020104020203" pitchFamily="34" charset="77"/>
            </a:endParaRPr>
          </a:p>
        </p:txBody>
      </p:sp>
      <p:sp>
        <p:nvSpPr>
          <p:cNvPr id="135" name="spare"/>
          <p:cNvSpPr txBox="1"/>
          <p:nvPr/>
        </p:nvSpPr>
        <p:spPr>
          <a:xfrm>
            <a:off x="3138644" y="4857999"/>
            <a:ext cx="15260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early</a:t>
            </a:r>
            <a:endParaRPr sz="4800" b="1" dirty="0">
              <a:latin typeface="Gill Sans MT" panose="020B0502020104020203" pitchFamily="34" charset="77"/>
              <a:sym typeface="American Typewriter"/>
            </a:endParaRPr>
          </a:p>
        </p:txBody>
      </p:sp>
      <p:sp>
        <p:nvSpPr>
          <p:cNvPr id="136" name="chipped"/>
          <p:cNvSpPr txBox="1"/>
          <p:nvPr/>
        </p:nvSpPr>
        <p:spPr>
          <a:xfrm>
            <a:off x="3112997" y="5712238"/>
            <a:ext cx="157735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quiet</a:t>
            </a:r>
            <a:endParaRPr sz="4800" dirty="0">
              <a:latin typeface="Gill Sans MT" panose="020B0502020104020203" pitchFamily="34" charset="77"/>
            </a:endParaRPr>
          </a:p>
        </p:txBody>
      </p:sp>
      <p:sp>
        <p:nvSpPr>
          <p:cNvPr id="137" name="lift"/>
          <p:cNvSpPr txBox="1"/>
          <p:nvPr/>
        </p:nvSpPr>
        <p:spPr>
          <a:xfrm>
            <a:off x="2628892" y="6647306"/>
            <a:ext cx="234038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scribble</a:t>
            </a:r>
            <a:endParaRPr sz="4800" dirty="0">
              <a:latin typeface="Gill Sans MT" panose="020B0502020104020203" pitchFamily="34" charset="77"/>
            </a:endParaRPr>
          </a:p>
        </p:txBody>
      </p:sp>
      <p:sp>
        <p:nvSpPr>
          <p:cNvPr id="138" name="mutter"/>
          <p:cNvSpPr txBox="1"/>
          <p:nvPr/>
        </p:nvSpPr>
        <p:spPr>
          <a:xfrm>
            <a:off x="7848772" y="3968985"/>
            <a:ext cx="269304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meander</a:t>
            </a:r>
            <a:endParaRPr sz="4800" b="1" dirty="0">
              <a:latin typeface="Gill Sans MT" panose="020B0502020104020203" pitchFamily="34" charset="77"/>
              <a:sym typeface="American Typewriter"/>
            </a:endParaRPr>
          </a:p>
        </p:txBody>
      </p:sp>
      <p:sp>
        <p:nvSpPr>
          <p:cNvPr id="139" name="unveil"/>
          <p:cNvSpPr txBox="1"/>
          <p:nvPr/>
        </p:nvSpPr>
        <p:spPr>
          <a:xfrm>
            <a:off x="8072105" y="5762838"/>
            <a:ext cx="226344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gnarled</a:t>
            </a:r>
            <a:endParaRPr sz="4800" dirty="0">
              <a:latin typeface="Gill Sans MT" panose="020B0502020104020203" pitchFamily="34" charset="77"/>
              <a:sym typeface="American Typewriter"/>
            </a:endParaRPr>
          </a:p>
        </p:txBody>
      </p:sp>
      <p:sp>
        <p:nvSpPr>
          <p:cNvPr id="140" name="tolerate"/>
          <p:cNvSpPr txBox="1"/>
          <p:nvPr/>
        </p:nvSpPr>
        <p:spPr>
          <a:xfrm>
            <a:off x="8525091" y="3093860"/>
            <a:ext cx="155170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cruel</a:t>
            </a:r>
            <a:endParaRPr sz="4800" dirty="0">
              <a:latin typeface="Gill Sans MT" panose="020B0502020104020203" pitchFamily="34" charset="77"/>
            </a:endParaRPr>
          </a:p>
        </p:txBody>
      </p:sp>
      <p:sp>
        <p:nvSpPr>
          <p:cNvPr id="141" name="fixation"/>
          <p:cNvSpPr txBox="1"/>
          <p:nvPr/>
        </p:nvSpPr>
        <p:spPr>
          <a:xfrm>
            <a:off x="8313644" y="4858000"/>
            <a:ext cx="176330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dense</a:t>
            </a:r>
            <a:endParaRPr sz="4800" dirty="0">
              <a:latin typeface="Gill Sans MT" panose="020B0502020104020203" pitchFamily="34" charset="77"/>
            </a:endParaRPr>
          </a:p>
        </p:txBody>
      </p:sp>
      <p:sp>
        <p:nvSpPr>
          <p:cNvPr id="142" name="rustle"/>
          <p:cNvSpPr txBox="1"/>
          <p:nvPr/>
        </p:nvSpPr>
        <p:spPr>
          <a:xfrm>
            <a:off x="8049218" y="6628256"/>
            <a:ext cx="233397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embark</a:t>
            </a:r>
            <a:endParaRPr sz="4800"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block</a:t>
            </a:r>
            <a:endParaRPr kumimoji="0" lang="en-US" sz="48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95675" y="269690"/>
            <a:ext cx="680795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block</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03831" y="4922434"/>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part</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FC1B5DE9-2DE1-34CF-F9BD-ABCC30ECF2D4}"/>
              </a:ext>
            </a:extLst>
          </p:cNvPr>
          <p:cNvPicPr>
            <a:picLocks noChangeAspect="1"/>
          </p:cNvPicPr>
          <p:nvPr/>
        </p:nvPicPr>
        <p:blipFill>
          <a:blip r:embed="rId4"/>
          <a:stretch>
            <a:fillRect/>
          </a:stretch>
        </p:blipFill>
        <p:spPr>
          <a:xfrm>
            <a:off x="9097351" y="534351"/>
            <a:ext cx="3251200" cy="3251200"/>
          </a:xfrm>
          <a:prstGeom prst="rect">
            <a:avLst/>
          </a:prstGeom>
        </p:spPr>
      </p:pic>
      <p:pic>
        <p:nvPicPr>
          <p:cNvPr id="4" name="Picture 3">
            <a:extLst>
              <a:ext uri="{FF2B5EF4-FFF2-40B4-BE49-F238E27FC236}">
                <a16:creationId xmlns:a16="http://schemas.microsoft.com/office/drawing/2014/main" id="{8DA31912-5015-6EE5-E906-D9FDA1592226}"/>
              </a:ext>
            </a:extLst>
          </p:cNvPr>
          <p:cNvPicPr>
            <a:picLocks noChangeAspect="1"/>
          </p:cNvPicPr>
          <p:nvPr/>
        </p:nvPicPr>
        <p:blipFill>
          <a:blip r:embed="rId5"/>
          <a:stretch>
            <a:fillRect/>
          </a:stretch>
        </p:blipFill>
        <p:spPr>
          <a:xfrm>
            <a:off x="1416714" y="563416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21353" y="0"/>
            <a:ext cx="610583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early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9757" y="4821989"/>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quiet</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33A84DD1-9DD1-437F-0C2A-4D4B4946730C}"/>
              </a:ext>
            </a:extLst>
          </p:cNvPr>
          <p:cNvPicPr>
            <a:picLocks noChangeAspect="1"/>
          </p:cNvPicPr>
          <p:nvPr/>
        </p:nvPicPr>
        <p:blipFill>
          <a:blip r:embed="rId4"/>
          <a:stretch>
            <a:fillRect/>
          </a:stretch>
        </p:blipFill>
        <p:spPr>
          <a:xfrm>
            <a:off x="8603629" y="528570"/>
            <a:ext cx="3251200" cy="3251200"/>
          </a:xfrm>
          <a:prstGeom prst="rect">
            <a:avLst/>
          </a:prstGeom>
        </p:spPr>
      </p:pic>
      <p:pic>
        <p:nvPicPr>
          <p:cNvPr id="4" name="Picture 3">
            <a:extLst>
              <a:ext uri="{FF2B5EF4-FFF2-40B4-BE49-F238E27FC236}">
                <a16:creationId xmlns:a16="http://schemas.microsoft.com/office/drawing/2014/main" id="{5E0B4F67-63E5-659E-DE68-3A5AB4349E90}"/>
              </a:ext>
            </a:extLst>
          </p:cNvPr>
          <p:cNvPicPr>
            <a:picLocks noChangeAspect="1"/>
          </p:cNvPicPr>
          <p:nvPr/>
        </p:nvPicPr>
        <p:blipFill>
          <a:blip r:embed="rId5"/>
          <a:stretch>
            <a:fillRect/>
          </a:stretch>
        </p:blipFill>
        <p:spPr>
          <a:xfrm>
            <a:off x="1080220" y="5590092"/>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6606" y="518188"/>
            <a:ext cx="810638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scribble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384515"/>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cruel</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F477C0CD-C364-6C88-D7A1-9162D5E12224}"/>
              </a:ext>
            </a:extLst>
          </p:cNvPr>
          <p:cNvPicPr>
            <a:picLocks noChangeAspect="1"/>
          </p:cNvPicPr>
          <p:nvPr/>
        </p:nvPicPr>
        <p:blipFill>
          <a:blip r:embed="rId4"/>
          <a:stretch>
            <a:fillRect/>
          </a:stretch>
        </p:blipFill>
        <p:spPr>
          <a:xfrm>
            <a:off x="9403791" y="588563"/>
            <a:ext cx="3251200" cy="3251200"/>
          </a:xfrm>
          <a:prstGeom prst="rect">
            <a:avLst/>
          </a:prstGeom>
        </p:spPr>
      </p:pic>
      <p:pic>
        <p:nvPicPr>
          <p:cNvPr id="4" name="Picture 3">
            <a:extLst>
              <a:ext uri="{FF2B5EF4-FFF2-40B4-BE49-F238E27FC236}">
                <a16:creationId xmlns:a16="http://schemas.microsoft.com/office/drawing/2014/main" id="{21854125-A94B-63B2-1FD7-F177488236F0}"/>
              </a:ext>
            </a:extLst>
          </p:cNvPr>
          <p:cNvPicPr>
            <a:picLocks noChangeAspect="1"/>
          </p:cNvPicPr>
          <p:nvPr/>
        </p:nvPicPr>
        <p:blipFill>
          <a:blip r:embed="rId5"/>
          <a:stretch>
            <a:fillRect/>
          </a:stretch>
        </p:blipFill>
        <p:spPr>
          <a:xfrm>
            <a:off x="1084854"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9551" y="751978"/>
            <a:ext cx="7684796"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meander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287250"/>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dense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97FEC22D-CCB2-01DB-A7EE-0865DFC900FC}"/>
              </a:ext>
            </a:extLst>
          </p:cNvPr>
          <p:cNvPicPr>
            <a:picLocks noChangeAspect="1"/>
          </p:cNvPicPr>
          <p:nvPr/>
        </p:nvPicPr>
        <p:blipFill>
          <a:blip r:embed="rId4"/>
          <a:stretch>
            <a:fillRect/>
          </a:stretch>
        </p:blipFill>
        <p:spPr>
          <a:xfrm>
            <a:off x="9089069" y="562249"/>
            <a:ext cx="3251200" cy="3251200"/>
          </a:xfrm>
          <a:prstGeom prst="rect">
            <a:avLst/>
          </a:prstGeom>
        </p:spPr>
      </p:pic>
      <p:pic>
        <p:nvPicPr>
          <p:cNvPr id="4" name="Picture 3">
            <a:extLst>
              <a:ext uri="{FF2B5EF4-FFF2-40B4-BE49-F238E27FC236}">
                <a16:creationId xmlns:a16="http://schemas.microsoft.com/office/drawing/2014/main" id="{C811A398-C44D-7B57-5F45-EA168B6F8389}"/>
              </a:ext>
            </a:extLst>
          </p:cNvPr>
          <p:cNvPicPr>
            <a:picLocks noChangeAspect="1"/>
          </p:cNvPicPr>
          <p:nvPr/>
        </p:nvPicPr>
        <p:blipFill>
          <a:blip r:embed="rId5"/>
          <a:stretch>
            <a:fillRect/>
          </a:stretch>
        </p:blipFill>
        <p:spPr>
          <a:xfrm>
            <a:off x="797505"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49498" y="412618"/>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gnarled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55736" y="5587970"/>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embark</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0DF74C41-C4C6-66E1-7473-54DDF59EFB61}"/>
              </a:ext>
            </a:extLst>
          </p:cNvPr>
          <p:cNvPicPr>
            <a:picLocks noChangeAspect="1"/>
          </p:cNvPicPr>
          <p:nvPr/>
        </p:nvPicPr>
        <p:blipFill>
          <a:blip r:embed="rId4"/>
          <a:stretch>
            <a:fillRect/>
          </a:stretch>
        </p:blipFill>
        <p:spPr>
          <a:xfrm>
            <a:off x="9097351" y="544892"/>
            <a:ext cx="3251200" cy="3251200"/>
          </a:xfrm>
          <a:prstGeom prst="rect">
            <a:avLst/>
          </a:prstGeom>
        </p:spPr>
      </p:pic>
      <p:pic>
        <p:nvPicPr>
          <p:cNvPr id="4" name="Picture 3">
            <a:extLst>
              <a:ext uri="{FF2B5EF4-FFF2-40B4-BE49-F238E27FC236}">
                <a16:creationId xmlns:a16="http://schemas.microsoft.com/office/drawing/2014/main" id="{5F812B74-1854-C5F2-BA78-34E39DBB1801}"/>
              </a:ext>
            </a:extLst>
          </p:cNvPr>
          <p:cNvPicPr>
            <a:picLocks noChangeAspect="1"/>
          </p:cNvPicPr>
          <p:nvPr/>
        </p:nvPicPr>
        <p:blipFill>
          <a:blip r:embed="rId5"/>
          <a:stretch>
            <a:fillRect/>
          </a:stretch>
        </p:blipFill>
        <p:spPr>
          <a:xfrm>
            <a:off x="411923" y="5681878"/>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6443" y="524815"/>
            <a:ext cx="753090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block</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027976"/>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part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77AB629-DA9B-6341-02A4-AFF6DCF6F096}"/>
              </a:ext>
            </a:extLst>
          </p:cNvPr>
          <p:cNvPicPr>
            <a:picLocks noChangeAspect="1"/>
          </p:cNvPicPr>
          <p:nvPr/>
        </p:nvPicPr>
        <p:blipFill>
          <a:blip r:embed="rId4"/>
          <a:stretch>
            <a:fillRect/>
          </a:stretch>
        </p:blipFill>
        <p:spPr>
          <a:xfrm>
            <a:off x="9250571" y="602862"/>
            <a:ext cx="3251200" cy="3251200"/>
          </a:xfrm>
          <a:prstGeom prst="rect">
            <a:avLst/>
          </a:prstGeom>
        </p:spPr>
      </p:pic>
      <p:pic>
        <p:nvPicPr>
          <p:cNvPr id="4" name="Picture 3">
            <a:extLst>
              <a:ext uri="{FF2B5EF4-FFF2-40B4-BE49-F238E27FC236}">
                <a16:creationId xmlns:a16="http://schemas.microsoft.com/office/drawing/2014/main" id="{3D06A93C-17ED-8A22-08D3-757AFBCD4102}"/>
              </a:ext>
            </a:extLst>
          </p:cNvPr>
          <p:cNvPicPr>
            <a:picLocks noChangeAspect="1"/>
          </p:cNvPicPr>
          <p:nvPr/>
        </p:nvPicPr>
        <p:blipFill>
          <a:blip r:embed="rId5"/>
          <a:stretch>
            <a:fillRect/>
          </a:stretch>
        </p:blipFill>
        <p:spPr>
          <a:xfrm>
            <a:off x="1149972"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11173" y="116216"/>
            <a:ext cx="721030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early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4749761"/>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quiet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BDDE784-2D89-2042-5ED3-1067213733D8}"/>
              </a:ext>
            </a:extLst>
          </p:cNvPr>
          <p:cNvPicPr>
            <a:picLocks noChangeAspect="1"/>
          </p:cNvPicPr>
          <p:nvPr/>
        </p:nvPicPr>
        <p:blipFill>
          <a:blip r:embed="rId4"/>
          <a:stretch>
            <a:fillRect/>
          </a:stretch>
        </p:blipFill>
        <p:spPr>
          <a:xfrm>
            <a:off x="8689194" y="573820"/>
            <a:ext cx="3251200" cy="3251200"/>
          </a:xfrm>
          <a:prstGeom prst="rect">
            <a:avLst/>
          </a:prstGeom>
        </p:spPr>
      </p:pic>
      <p:pic>
        <p:nvPicPr>
          <p:cNvPr id="4" name="Picture 3">
            <a:extLst>
              <a:ext uri="{FF2B5EF4-FFF2-40B4-BE49-F238E27FC236}">
                <a16:creationId xmlns:a16="http://schemas.microsoft.com/office/drawing/2014/main" id="{E946A34A-7E3C-ED68-41CC-D7C36946DA86}"/>
              </a:ext>
            </a:extLst>
          </p:cNvPr>
          <p:cNvPicPr>
            <a:picLocks noChangeAspect="1"/>
          </p:cNvPicPr>
          <p:nvPr/>
        </p:nvPicPr>
        <p:blipFill>
          <a:blip r:embed="rId5"/>
          <a:stretch>
            <a:fillRect/>
          </a:stretch>
        </p:blipFill>
        <p:spPr>
          <a:xfrm>
            <a:off x="797505" y="5525814"/>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54581" y="760225"/>
            <a:ext cx="905215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scribble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583710"/>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cruel</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0C13DEF-EE03-ECAF-6F7D-23A9A7B61C26}"/>
              </a:ext>
            </a:extLst>
          </p:cNvPr>
          <p:cNvPicPr>
            <a:picLocks noChangeAspect="1"/>
          </p:cNvPicPr>
          <p:nvPr/>
        </p:nvPicPr>
        <p:blipFill>
          <a:blip r:embed="rId4"/>
          <a:stretch>
            <a:fillRect/>
          </a:stretch>
        </p:blipFill>
        <p:spPr>
          <a:xfrm>
            <a:off x="9352317" y="558561"/>
            <a:ext cx="3251200" cy="3251200"/>
          </a:xfrm>
          <a:prstGeom prst="rect">
            <a:avLst/>
          </a:prstGeom>
        </p:spPr>
      </p:pic>
      <p:pic>
        <p:nvPicPr>
          <p:cNvPr id="4" name="Picture 3">
            <a:extLst>
              <a:ext uri="{FF2B5EF4-FFF2-40B4-BE49-F238E27FC236}">
                <a16:creationId xmlns:a16="http://schemas.microsoft.com/office/drawing/2014/main" id="{12AD85A0-E7AF-D6E6-2461-629424C849A6}"/>
              </a:ext>
            </a:extLst>
          </p:cNvPr>
          <p:cNvPicPr>
            <a:picLocks noChangeAspect="1"/>
          </p:cNvPicPr>
          <p:nvPr/>
        </p:nvPicPr>
        <p:blipFill>
          <a:blip r:embed="rId5"/>
          <a:stretch>
            <a:fillRect/>
          </a:stretch>
        </p:blipFill>
        <p:spPr>
          <a:xfrm>
            <a:off x="887193" y="571400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71920" y="2334468"/>
            <a:ext cx="18723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block</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903557" y="3191113"/>
            <a:ext cx="131446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part</a:t>
            </a:r>
            <a:endParaRPr dirty="0">
              <a:latin typeface="Gill Sans MT" panose="020B0502020104020203" pitchFamily="34" charset="77"/>
            </a:endParaRPr>
          </a:p>
        </p:txBody>
      </p:sp>
      <p:sp>
        <p:nvSpPr>
          <p:cNvPr id="135" name="spare"/>
          <p:cNvSpPr txBox="1"/>
          <p:nvPr/>
        </p:nvSpPr>
        <p:spPr>
          <a:xfrm>
            <a:off x="5797750" y="4040712"/>
            <a:ext cx="15260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early</a:t>
            </a:r>
            <a:endParaRPr b="1" dirty="0">
              <a:latin typeface="Gill Sans MT" panose="020B0502020104020203" pitchFamily="34" charset="77"/>
              <a:sym typeface="American Typewriter"/>
            </a:endParaRPr>
          </a:p>
        </p:txBody>
      </p:sp>
      <p:sp>
        <p:nvSpPr>
          <p:cNvPr id="136" name="chipped"/>
          <p:cNvSpPr txBox="1"/>
          <p:nvPr/>
        </p:nvSpPr>
        <p:spPr>
          <a:xfrm>
            <a:off x="5772108" y="4966512"/>
            <a:ext cx="157735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quiet</a:t>
            </a:r>
            <a:endParaRPr dirty="0">
              <a:latin typeface="Gill Sans MT" panose="020B0502020104020203" pitchFamily="34" charset="77"/>
            </a:endParaRPr>
          </a:p>
        </p:txBody>
      </p:sp>
      <p:sp>
        <p:nvSpPr>
          <p:cNvPr id="137" name="lift"/>
          <p:cNvSpPr txBox="1"/>
          <p:nvPr/>
        </p:nvSpPr>
        <p:spPr>
          <a:xfrm>
            <a:off x="5390594" y="5837064"/>
            <a:ext cx="234038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scribble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8560" y="903408"/>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meander</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71673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dense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756EC88-FAC6-FA61-E012-58038CCAFB6A}"/>
              </a:ext>
            </a:extLst>
          </p:cNvPr>
          <p:cNvPicPr>
            <a:picLocks noChangeAspect="1"/>
          </p:cNvPicPr>
          <p:nvPr/>
        </p:nvPicPr>
        <p:blipFill>
          <a:blip r:embed="rId4"/>
          <a:stretch>
            <a:fillRect/>
          </a:stretch>
        </p:blipFill>
        <p:spPr>
          <a:xfrm>
            <a:off x="9259588" y="602862"/>
            <a:ext cx="3251200" cy="3251200"/>
          </a:xfrm>
          <a:prstGeom prst="rect">
            <a:avLst/>
          </a:prstGeom>
        </p:spPr>
      </p:pic>
      <p:pic>
        <p:nvPicPr>
          <p:cNvPr id="4" name="Picture 3">
            <a:extLst>
              <a:ext uri="{FF2B5EF4-FFF2-40B4-BE49-F238E27FC236}">
                <a16:creationId xmlns:a16="http://schemas.microsoft.com/office/drawing/2014/main" id="{AF3DF750-3295-7274-7955-CB2EBC38F1B4}"/>
              </a:ext>
            </a:extLst>
          </p:cNvPr>
          <p:cNvPicPr>
            <a:picLocks noChangeAspect="1"/>
          </p:cNvPicPr>
          <p:nvPr/>
        </p:nvPicPr>
        <p:blipFill>
          <a:blip r:embed="rId5"/>
          <a:stretch>
            <a:fillRect/>
          </a:stretch>
        </p:blipFill>
        <p:spPr>
          <a:xfrm>
            <a:off x="895013" y="572354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803484"/>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gnarled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58569" y="604501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embark</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D1DFDCC-B492-27E7-B28B-F66B2D4C41A7}"/>
              </a:ext>
            </a:extLst>
          </p:cNvPr>
          <p:cNvPicPr>
            <a:picLocks noChangeAspect="1"/>
          </p:cNvPicPr>
          <p:nvPr/>
        </p:nvPicPr>
        <p:blipFill>
          <a:blip r:embed="rId4"/>
          <a:stretch>
            <a:fillRect/>
          </a:stretch>
        </p:blipFill>
        <p:spPr>
          <a:xfrm>
            <a:off x="9057608" y="544904"/>
            <a:ext cx="3251200" cy="3251200"/>
          </a:xfrm>
          <a:prstGeom prst="rect">
            <a:avLst/>
          </a:prstGeom>
        </p:spPr>
      </p:pic>
      <p:pic>
        <p:nvPicPr>
          <p:cNvPr id="4" name="Picture 3">
            <a:extLst>
              <a:ext uri="{FF2B5EF4-FFF2-40B4-BE49-F238E27FC236}">
                <a16:creationId xmlns:a16="http://schemas.microsoft.com/office/drawing/2014/main" id="{444E7A1E-4BDB-5658-432F-BA5E2819C64B}"/>
              </a:ext>
            </a:extLst>
          </p:cNvPr>
          <p:cNvPicPr>
            <a:picLocks noChangeAspect="1"/>
          </p:cNvPicPr>
          <p:nvPr/>
        </p:nvPicPr>
        <p:blipFill>
          <a:blip r:embed="rId5"/>
          <a:stretch>
            <a:fillRect/>
          </a:stretch>
        </p:blipFill>
        <p:spPr>
          <a:xfrm>
            <a:off x="518538" y="569891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214315" y="3425812"/>
            <a:ext cx="269304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meander</a:t>
            </a:r>
            <a:endParaRPr b="1" dirty="0">
              <a:latin typeface="Gill Sans MT" panose="020B0502020104020203" pitchFamily="34" charset="77"/>
              <a:sym typeface="American Typewriter"/>
            </a:endParaRPr>
          </a:p>
        </p:txBody>
      </p:sp>
      <p:sp>
        <p:nvSpPr>
          <p:cNvPr id="140" name="tolerate"/>
          <p:cNvSpPr txBox="1"/>
          <p:nvPr/>
        </p:nvSpPr>
        <p:spPr>
          <a:xfrm>
            <a:off x="5784973" y="2529859"/>
            <a:ext cx="155170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cruel</a:t>
            </a:r>
            <a:endParaRPr dirty="0">
              <a:latin typeface="Gill Sans MT" panose="020B0502020104020203" pitchFamily="34" charset="77"/>
            </a:endParaRPr>
          </a:p>
        </p:txBody>
      </p:sp>
      <p:sp>
        <p:nvSpPr>
          <p:cNvPr id="141" name="fixation"/>
          <p:cNvSpPr txBox="1"/>
          <p:nvPr/>
        </p:nvSpPr>
        <p:spPr>
          <a:xfrm>
            <a:off x="5679185" y="4288111"/>
            <a:ext cx="17633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dense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70785" y="5195811"/>
            <a:ext cx="226344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gnarled</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35536" y="6004340"/>
            <a:ext cx="233397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embark</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035" y="1309202"/>
            <a:ext cx="20662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block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441091" y="4128522"/>
            <a:ext cx="6705921"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block someone's way, you prevent them from going somewhere or entering a place by standing in front of them.</a:t>
            </a:r>
          </a:p>
        </p:txBody>
      </p:sp>
      <p:sp>
        <p:nvSpPr>
          <p:cNvPr id="155" name="The was a tear in Freddie’s new school jumper."/>
          <p:cNvSpPr txBox="1"/>
          <p:nvPr/>
        </p:nvSpPr>
        <p:spPr>
          <a:xfrm>
            <a:off x="-32634" y="6747776"/>
            <a:ext cx="1308484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Smith asked Millie not to </a:t>
            </a:r>
            <a:r>
              <a:rPr lang="en-GB" b="1" dirty="0"/>
              <a:t>block</a:t>
            </a:r>
            <a:r>
              <a:rPr lang="en-GB" dirty="0"/>
              <a:t> the view of the board.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block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430915828"/>
              </p:ext>
            </p:extLst>
          </p:nvPr>
        </p:nvGraphicFramePr>
        <p:xfrm>
          <a:off x="52520" y="7696125"/>
          <a:ext cx="12999686" cy="1804446"/>
        </p:xfrm>
        <a:graphic>
          <a:graphicData uri="http://schemas.openxmlformats.org/drawingml/2006/table">
            <a:tbl>
              <a:tblPr firstRow="1" bandRow="1">
                <a:tableStyleId>{5940675A-B579-460E-94D1-54222C63F5DA}</a:tableStyleId>
              </a:tblPr>
              <a:tblGrid>
                <a:gridCol w="2896159">
                  <a:extLst>
                    <a:ext uri="{9D8B030D-6E8A-4147-A177-3AD203B41FA5}">
                      <a16:colId xmlns:a16="http://schemas.microsoft.com/office/drawing/2014/main" val="1062734036"/>
                    </a:ext>
                  </a:extLst>
                </a:gridCol>
                <a:gridCol w="2896159">
                  <a:extLst>
                    <a:ext uri="{9D8B030D-6E8A-4147-A177-3AD203B41FA5}">
                      <a16:colId xmlns:a16="http://schemas.microsoft.com/office/drawing/2014/main" val="2844254734"/>
                    </a:ext>
                  </a:extLst>
                </a:gridCol>
                <a:gridCol w="2896159">
                  <a:extLst>
                    <a:ext uri="{9D8B030D-6E8A-4147-A177-3AD203B41FA5}">
                      <a16:colId xmlns:a16="http://schemas.microsoft.com/office/drawing/2014/main" val="277516935"/>
                    </a:ext>
                  </a:extLst>
                </a:gridCol>
                <a:gridCol w="1415050">
                  <a:extLst>
                    <a:ext uri="{9D8B030D-6E8A-4147-A177-3AD203B41FA5}">
                      <a16:colId xmlns:a16="http://schemas.microsoft.com/office/drawing/2014/main" val="2209242225"/>
                    </a:ext>
                  </a:extLst>
                </a:gridCol>
                <a:gridCol w="2896159">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obstruct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facilitate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11B3820-DA4D-23BD-7E6C-48BB68DAB214}"/>
              </a:ext>
            </a:extLst>
          </p:cNvPr>
          <p:cNvPicPr>
            <a:picLocks noChangeAspect="1"/>
          </p:cNvPicPr>
          <p:nvPr/>
        </p:nvPicPr>
        <p:blipFill>
          <a:blip r:embed="rId3"/>
          <a:stretch>
            <a:fillRect/>
          </a:stretch>
        </p:blipFill>
        <p:spPr>
          <a:xfrm>
            <a:off x="8608049"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14892" y="1309202"/>
            <a:ext cx="158857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part</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part of something is one of the pieces, sections, or elements that it consists of.</a:t>
            </a:r>
          </a:p>
        </p:txBody>
      </p:sp>
      <p:sp>
        <p:nvSpPr>
          <p:cNvPr id="155" name="The was a tear in Freddie’s new school jumper."/>
          <p:cNvSpPr txBox="1"/>
          <p:nvPr/>
        </p:nvSpPr>
        <p:spPr>
          <a:xfrm>
            <a:off x="0" y="668462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Teamwork is an important </a:t>
            </a:r>
            <a:r>
              <a:rPr lang="en-GB" b="1" dirty="0"/>
              <a:t>part</a:t>
            </a:r>
            <a:r>
              <a:rPr lang="en-GB" dirty="0"/>
              <a:t> of learning</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554961904"/>
              </p:ext>
            </p:extLst>
          </p:nvPr>
        </p:nvGraphicFramePr>
        <p:xfrm>
          <a:off x="5110" y="7700438"/>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chunk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essential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element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entirety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9226CE9-7655-2599-DAC7-47C725D143B4}"/>
              </a:ext>
            </a:extLst>
          </p:cNvPr>
          <p:cNvPicPr>
            <a:picLocks noChangeAspect="1"/>
          </p:cNvPicPr>
          <p:nvPr/>
        </p:nvPicPr>
        <p:blipFill>
          <a:blip r:embed="rId4"/>
          <a:stretch>
            <a:fillRect/>
          </a:stretch>
        </p:blipFill>
        <p:spPr>
          <a:xfrm>
            <a:off x="8398621" y="2748461"/>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8634" y="1309202"/>
            <a:ext cx="18610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early</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59668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Early means before the usual time that a particular event or activity happens.</a:t>
            </a:r>
          </a:p>
        </p:txBody>
      </p:sp>
      <p:sp>
        <p:nvSpPr>
          <p:cNvPr id="155" name="The was a tear in Freddie’s new school jumper."/>
          <p:cNvSpPr txBox="1"/>
          <p:nvPr/>
        </p:nvSpPr>
        <p:spPr>
          <a:xfrm>
            <a:off x="0" y="674541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arrived </a:t>
            </a:r>
            <a:r>
              <a:rPr lang="en-GB" b="1" dirty="0"/>
              <a:t>early</a:t>
            </a:r>
            <a:r>
              <a:rPr lang="en-GB" dirty="0"/>
              <a:t> to go on the school trip.</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ear-</a:t>
            </a:r>
            <a:r>
              <a:rPr lang="en-GB" dirty="0" err="1">
                <a:latin typeface="Gill Sans MT" panose="020B0502020104020203" pitchFamily="34" charset="77"/>
              </a:rPr>
              <a:t>ly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985508129"/>
              </p:ext>
            </p:extLst>
          </p:nvPr>
        </p:nvGraphicFramePr>
        <p:xfrm>
          <a:off x="5110" y="77180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beforehand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previous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3B37302-05E8-7D1C-F1B8-A8859A89799E}"/>
              </a:ext>
            </a:extLst>
          </p:cNvPr>
          <p:cNvPicPr>
            <a:picLocks noChangeAspect="1"/>
          </p:cNvPicPr>
          <p:nvPr/>
        </p:nvPicPr>
        <p:blipFill>
          <a:blip r:embed="rId4"/>
          <a:stretch>
            <a:fillRect/>
          </a:stretch>
        </p:blipFill>
        <p:spPr>
          <a:xfrm>
            <a:off x="8799568" y="2886542"/>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6579" y="1309202"/>
            <a:ext cx="192520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quiet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74679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very </a:t>
            </a:r>
            <a:r>
              <a:rPr lang="en-GB" b="1" dirty="0"/>
              <a:t>quiet</a:t>
            </a:r>
            <a:r>
              <a:rPr lang="en-GB" dirty="0"/>
              <a:t> during their test.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(qui-et)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110266504"/>
              </p:ext>
            </p:extLst>
          </p:nvPr>
        </p:nvGraphicFramePr>
        <p:xfrm>
          <a:off x="5110" y="77180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mute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unusually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342513"/>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Someone or something that is quiet makes only a small amount of noise.</a:t>
            </a:r>
          </a:p>
        </p:txBody>
      </p:sp>
      <p:pic>
        <p:nvPicPr>
          <p:cNvPr id="3" name="Picture 2">
            <a:extLst>
              <a:ext uri="{FF2B5EF4-FFF2-40B4-BE49-F238E27FC236}">
                <a16:creationId xmlns:a16="http://schemas.microsoft.com/office/drawing/2014/main" id="{0B58E8E9-6691-3A37-DC0C-5EA6365008E4}"/>
              </a:ext>
            </a:extLst>
          </p:cNvPr>
          <p:cNvPicPr>
            <a:picLocks noChangeAspect="1"/>
          </p:cNvPicPr>
          <p:nvPr/>
        </p:nvPicPr>
        <p:blipFill>
          <a:blip r:embed="rId4"/>
          <a:stretch>
            <a:fillRect/>
          </a:stretch>
        </p:blipFill>
        <p:spPr>
          <a:xfrm>
            <a:off x="8029197" y="306290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0475" y="1309202"/>
            <a:ext cx="291746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scribble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771783"/>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scribbled</a:t>
            </a:r>
            <a:r>
              <a:rPr lang="en-GB" dirty="0"/>
              <a:t> down Mrs Heart’s notes.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scrib-ble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598731"/>
              </p:ext>
            </p:extLst>
          </p:nvPr>
        </p:nvGraphicFramePr>
        <p:xfrm>
          <a:off x="5110" y="769889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doodle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scrawl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653410"/>
            <a:ext cx="6288890"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scribble something, you write it quickly and roughly.</a:t>
            </a:r>
          </a:p>
        </p:txBody>
      </p:sp>
      <p:pic>
        <p:nvPicPr>
          <p:cNvPr id="3" name="Picture 2">
            <a:extLst>
              <a:ext uri="{FF2B5EF4-FFF2-40B4-BE49-F238E27FC236}">
                <a16:creationId xmlns:a16="http://schemas.microsoft.com/office/drawing/2014/main" id="{656C9B14-0A72-8708-56C1-5260AA2EB6E6}"/>
              </a:ext>
            </a:extLst>
          </p:cNvPr>
          <p:cNvPicPr>
            <a:picLocks noChangeAspect="1"/>
          </p:cNvPicPr>
          <p:nvPr/>
        </p:nvPicPr>
        <p:blipFill>
          <a:blip r:embed="rId4"/>
          <a:stretch>
            <a:fillRect/>
          </a:stretch>
        </p:blipFill>
        <p:spPr>
          <a:xfrm>
            <a:off x="8777400" y="298181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43311</TotalTime>
  <Words>1209</Words>
  <Application>Microsoft Macintosh PowerPoint</Application>
  <PresentationFormat>Custom</PresentationFormat>
  <Paragraphs>352</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1305</cp:revision>
  <dcterms:modified xsi:type="dcterms:W3CDTF">2025-02-18T09:10:58Z</dcterms:modified>
</cp:coreProperties>
</file>